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66" r:id="rId3"/>
    <p:sldId id="271" r:id="rId4"/>
    <p:sldId id="258" r:id="rId5"/>
    <p:sldId id="276" r:id="rId6"/>
    <p:sldId id="270" r:id="rId7"/>
    <p:sldId id="275" r:id="rId8"/>
    <p:sldId id="274" r:id="rId9"/>
    <p:sldId id="277" r:id="rId10"/>
    <p:sldId id="279" r:id="rId11"/>
    <p:sldId id="280" r:id="rId12"/>
    <p:sldId id="278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5"/>
    <p:restoredTop sz="97746"/>
  </p:normalViewPr>
  <p:slideViewPr>
    <p:cSldViewPr snapToGrid="0" snapToObjects="1">
      <p:cViewPr>
        <p:scale>
          <a:sx n="125" d="100"/>
          <a:sy n="125" d="100"/>
        </p:scale>
        <p:origin x="40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2EB4-DF1F-5A40-8335-DD5878AF9029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E29F-2933-B74F-A9AE-F122D36B9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0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7E29F-2933-B74F-A9AE-F122D36B9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4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E7C-EAA4-A549-AB03-AD9FDFCCD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2F39-7F66-514C-8B68-69C4A3233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5F8E-237E-724D-9340-CF70840C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66D8-E1BE-A34A-AD1A-708D58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806-A9F8-DC4C-B064-13B40CFD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3A9C-2610-5446-9EC2-9CFAFC4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38AF-2D2B-AC47-B53C-5D760B51E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0BA5-056A-CA4B-920B-BD0BC028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15A-D44D-E943-91A3-12EC0AEE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1F8D-AE97-654D-849E-E0E8CF86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BD9E6-4B3F-7A44-BB38-3296999F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506ED-20B9-F84D-8022-E9EAB9E0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F15-03B7-A94D-98B8-69FCB238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5F52-0190-374A-B474-6379BD4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A97F-A29E-2940-80F9-4D0839A5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DC4D-866B-7842-B359-39BE777B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0DC8-CE05-7843-B38A-DBCB8B16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5538-5F10-C04B-99FD-ED9263F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AD43-C3A0-1C42-BA53-DB6815DE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3EF5-AB5A-6242-9AE1-DD74F84B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223-DE22-834B-A29F-7E34515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109D-2FE8-1A4D-AB94-C592218C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9AC89-BD9C-0143-97A1-42E78BB3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E43FC-019F-1544-B98A-C0AE2B61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708-69C8-1945-AD3F-8E77C61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CBF1-E70E-8C4E-A0D1-AF68908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A3B3-8025-F647-8D4D-CD5C33A8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11FE-C84C-F444-A360-5F72F2EB9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EC30-25DE-334B-9C40-80878D53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E328D-8C0A-7C44-AAB1-6CA55B2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6AB-74F9-D344-A866-19925729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796-B4BF-CE45-B4C7-7C243D4E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BDD1-42E2-1A48-B14F-33D24C13F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E269F-6417-1645-8384-127E4CFBF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59D1F-CB71-F847-8A95-1DE17E757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52E14-315A-4142-8895-01A5B60C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EBFA9-36E0-D646-A0FC-CA274159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4FF62-A1C5-CF40-B9F7-9481F3CE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2602-CF28-E44E-B587-CD58F6A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94CF-3ABB-B544-AB48-02015E38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63FF6-FB20-AF4B-A629-847DB346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E94AE-C4EC-374D-9E27-03D5031E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D47E8-55AA-534C-862A-4F505C66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4CDE-7778-5447-B790-1AFD188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A1B7D-5C02-7545-864D-9984C4CE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4710D-ACC5-C043-AF0F-9FE1A0F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C2F-3B3C-D84F-8602-D012679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CD0B-17F8-B549-A409-DAFB97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ADDDB-176C-9545-B20A-85294FEB8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BB5-12E0-9F44-A55F-7A171F5ED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2D090-A171-984C-B234-2B6058BB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7656-DA99-0945-949C-CC776534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F382-2122-5447-9354-156A792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FF13-FB15-D14A-94BF-D59DE5FA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46C4E-3950-E04E-88CD-9925A335E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0303B-AAF3-5849-AA76-00A93DE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DFCFE-317F-E54C-912C-923F8BE4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3732-A034-0A4A-8480-731815BA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7B6B8-1B92-DE42-8A45-F05A4F5D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16F5E-FA9B-8646-B827-21E492AA2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E96A8-7517-6D40-8217-135BB673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11B3-9469-9E44-9427-81DC1550CCB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DB4F-89FB-D546-AB50-76097475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8B43-9B50-B043-8DE2-7219BA74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E0FFE-2B7D-DA44-8953-98FD11CF1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sound.com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k8debug/vpk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9B2CE7-C6EE-CF4C-A14A-08B1F9CE706D}"/>
              </a:ext>
            </a:extLst>
          </p:cNvPr>
          <p:cNvGrpSpPr/>
          <p:nvPr/>
        </p:nvGrpSpPr>
        <p:grpSpPr>
          <a:xfrm>
            <a:off x="1426922" y="906517"/>
            <a:ext cx="9560513" cy="5044966"/>
            <a:chOff x="512522" y="413682"/>
            <a:chExt cx="9560513" cy="5044966"/>
          </a:xfrm>
        </p:grpSpPr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94F86745-4F7F-AE4C-B5C0-BE95988A92DA}"/>
                </a:ext>
              </a:extLst>
            </p:cNvPr>
            <p:cNvSpPr/>
            <p:nvPr/>
          </p:nvSpPr>
          <p:spPr>
            <a:xfrm>
              <a:off x="512522" y="413682"/>
              <a:ext cx="9560513" cy="5044966"/>
            </a:xfrm>
            <a:prstGeom prst="round2DiagRect">
              <a:avLst>
                <a:gd name="adj1" fmla="val 5604"/>
                <a:gd name="adj2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9EA0C50-138A-6E46-9DEB-6742890B2FFB}"/>
                </a:ext>
              </a:extLst>
            </p:cNvPr>
            <p:cNvSpPr txBox="1">
              <a:spLocks/>
            </p:cNvSpPr>
            <p:nvPr/>
          </p:nvSpPr>
          <p:spPr>
            <a:xfrm>
              <a:off x="4088678" y="1344993"/>
              <a:ext cx="5741042" cy="13055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endPara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endParaRPr>
            </a:p>
            <a:p>
              <a:r>
                <a:rPr lang="en-US" sz="3200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 Overview</a:t>
              </a:r>
            </a:p>
            <a:p>
              <a:r>
                <a:rPr lang="en-US" sz="3200" dirty="0">
                  <a:latin typeface="Arial Rounded MT Bold" panose="020F0704030504030204" pitchFamily="34" charset="77"/>
                </a:rPr>
                <a:t> </a:t>
              </a:r>
            </a:p>
          </p:txBody>
        </p:sp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6768F72-F13D-E646-9917-A9BA7C97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350" y="3815115"/>
              <a:ext cx="2232108" cy="144226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85055F-6E73-BD40-B954-0D984FAA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408" y="1318050"/>
              <a:ext cx="2545743" cy="160061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608609F-632D-9D41-B27F-D315E64F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1633" y="2774562"/>
              <a:ext cx="1176014" cy="1167825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5" name="Picture 4" descr="Bubble chart&#10;&#10;Description automatically generated">
              <a:extLst>
                <a:ext uri="{FF2B5EF4-FFF2-40B4-BE49-F238E27FC236}">
                  <a16:creationId xmlns:a16="http://schemas.microsoft.com/office/drawing/2014/main" id="{7D00AE97-5040-9E4E-93AD-19911E4F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2277" y="4041242"/>
              <a:ext cx="2158367" cy="1348444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CD72F-C91D-A044-AE16-3936BEDB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16" y="3047000"/>
              <a:ext cx="1667479" cy="892334"/>
            </a:xfrm>
            <a:prstGeom prst="rect">
              <a:avLst/>
            </a:prstGeom>
            <a:ln>
              <a:solidFill>
                <a:srgbClr val="326CE5"/>
              </a:solidFill>
            </a:ln>
          </p:spPr>
        </p:pic>
        <p:pic>
          <p:nvPicPr>
            <p:cNvPr id="18" name="Picture 1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978C727-F9FC-0444-9161-B4B20CB8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407" y="2879038"/>
              <a:ext cx="2175215" cy="13055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4E105-4C6C-C042-B220-0569D473E162}"/>
                </a:ext>
              </a:extLst>
            </p:cNvPr>
            <p:cNvSpPr/>
            <p:nvPr/>
          </p:nvSpPr>
          <p:spPr>
            <a:xfrm>
              <a:off x="4088677" y="1298671"/>
              <a:ext cx="5741043" cy="1305500"/>
            </a:xfrm>
            <a:prstGeom prst="roundRect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FE715EE8-C81B-B047-A1EA-9BCC8FE1CEED}"/>
                </a:ext>
              </a:extLst>
            </p:cNvPr>
            <p:cNvSpPr txBox="1">
              <a:spLocks/>
            </p:cNvSpPr>
            <p:nvPr/>
          </p:nvSpPr>
          <p:spPr>
            <a:xfrm>
              <a:off x="1412046" y="472254"/>
              <a:ext cx="7684454" cy="63682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VpK Training</a:t>
              </a:r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56F6753A-9F06-5D4F-AFA0-FF753924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90" y="649013"/>
              <a:ext cx="368902" cy="368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4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1488438" y="94689"/>
            <a:ext cx="5080002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9316"/>
            <a:ext cx="883920" cy="8839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325D69-F37B-954E-8D31-CD9B192A28F4}"/>
              </a:ext>
            </a:extLst>
          </p:cNvPr>
          <p:cNvSpPr/>
          <p:nvPr/>
        </p:nvSpPr>
        <p:spPr>
          <a:xfrm>
            <a:off x="364739" y="1395104"/>
            <a:ext cx="8321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VpK software: Open source and free, available at:   https://github.com/k8debug/vpk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743541-9359-C145-876F-5BA46B897F68}"/>
              </a:ext>
            </a:extLst>
          </p:cNvPr>
          <p:cNvSpPr txBox="1">
            <a:spLocks/>
          </p:cNvSpPr>
          <p:nvPr/>
        </p:nvSpPr>
        <p:spPr>
          <a:xfrm>
            <a:off x="1117599" y="695850"/>
            <a:ext cx="5882641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“Visualizing  what’s inside of Kubernetes”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5C2FD-C004-CD41-A222-5C00AEC17C54}"/>
              </a:ext>
            </a:extLst>
          </p:cNvPr>
          <p:cNvSpPr/>
          <p:nvPr/>
        </p:nvSpPr>
        <p:spPr>
          <a:xfrm>
            <a:off x="355601" y="1976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Music: </a:t>
            </a:r>
            <a:r>
              <a:rPr lang="en-US" dirty="0">
                <a:solidFill>
                  <a:srgbClr val="545454"/>
                </a:solidFill>
              </a:rPr>
              <a:t> </a:t>
            </a:r>
            <a:r>
              <a:rPr lang="en-US" i="1" dirty="0"/>
              <a:t>Creative Minds</a:t>
            </a:r>
            <a:r>
              <a:rPr lang="en-US" i="1" dirty="0">
                <a:solidFill>
                  <a:srgbClr val="545454"/>
                </a:solidFill>
              </a:rPr>
              <a:t> </a:t>
            </a:r>
            <a:r>
              <a:rPr lang="en-US" dirty="0"/>
              <a:t> from </a:t>
            </a:r>
            <a:r>
              <a:rPr lang="en-US" dirty="0">
                <a:hlinkClick r:id="rId3"/>
              </a:rPr>
              <a:t>Bensound.com</a:t>
            </a:r>
            <a:r>
              <a:rPr lang="en-US" dirty="0"/>
              <a:t>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95D07-CFBE-AE4B-8E8D-57A41542A5BD}"/>
              </a:ext>
            </a:extLst>
          </p:cNvPr>
          <p:cNvSpPr/>
          <p:nvPr/>
        </p:nvSpPr>
        <p:spPr>
          <a:xfrm>
            <a:off x="364739" y="2515904"/>
            <a:ext cx="9114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Icons: In displaying resources icons are used to help identify the resource.  These icons are the properties of the associated companies or organizations: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DB0A3-B718-D44C-839B-E0183AC7D9BC}"/>
              </a:ext>
            </a:extLst>
          </p:cNvPr>
          <p:cNvGrpSpPr/>
          <p:nvPr/>
        </p:nvGrpSpPr>
        <p:grpSpPr>
          <a:xfrm>
            <a:off x="450852" y="3396119"/>
            <a:ext cx="2952749" cy="376425"/>
            <a:chOff x="450852" y="3670439"/>
            <a:chExt cx="2952749" cy="376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80069F-45D2-4743-AB8B-2B24B632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852" y="3670439"/>
              <a:ext cx="530856" cy="3764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CECAA4-C5FD-4B49-AF7A-6429173EA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240" y="3673985"/>
              <a:ext cx="397743" cy="36933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615AA5-16A4-D54E-A9A7-1BE89F0293AB}"/>
                </a:ext>
              </a:extLst>
            </p:cNvPr>
            <p:cNvSpPr/>
            <p:nvPr/>
          </p:nvSpPr>
          <p:spPr>
            <a:xfrm>
              <a:off x="1818641" y="3673985"/>
              <a:ext cx="1584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Red Hat, Inc.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1A1D5A-7049-7644-B9C3-295D858E2DB0}"/>
              </a:ext>
            </a:extLst>
          </p:cNvPr>
          <p:cNvGrpSpPr/>
          <p:nvPr/>
        </p:nvGrpSpPr>
        <p:grpSpPr>
          <a:xfrm>
            <a:off x="455932" y="3854588"/>
            <a:ext cx="2947669" cy="369332"/>
            <a:chOff x="455932" y="4128908"/>
            <a:chExt cx="2947669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2A7C60-6C5A-FC41-B449-66995E808A4D}"/>
                </a:ext>
              </a:extLst>
            </p:cNvPr>
            <p:cNvSpPr/>
            <p:nvPr/>
          </p:nvSpPr>
          <p:spPr>
            <a:xfrm>
              <a:off x="1818641" y="4128908"/>
              <a:ext cx="1584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IBM, Inc.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3D6965-E47C-4B47-8D1F-1C02E9FF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32" y="4130219"/>
              <a:ext cx="666747" cy="36671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1C8FC2-E335-0641-9190-9B8D7D53996A}"/>
              </a:ext>
            </a:extLst>
          </p:cNvPr>
          <p:cNvGrpSpPr/>
          <p:nvPr/>
        </p:nvGrpSpPr>
        <p:grpSpPr>
          <a:xfrm>
            <a:off x="511812" y="4312139"/>
            <a:ext cx="3516627" cy="380884"/>
            <a:chOff x="511812" y="4586459"/>
            <a:chExt cx="3516627" cy="3808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D868E7-C104-554F-B990-CC838875AF4D}"/>
                </a:ext>
              </a:extLst>
            </p:cNvPr>
            <p:cNvSpPr/>
            <p:nvPr/>
          </p:nvSpPr>
          <p:spPr>
            <a:xfrm>
              <a:off x="1822835" y="4592235"/>
              <a:ext cx="22056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The Linux Foundation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9AE22F-A3FF-4141-B984-8C07E64D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12" y="4586459"/>
              <a:ext cx="314962" cy="38088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0BA08-9CF4-274A-92A0-5806165020B2}"/>
              </a:ext>
            </a:extLst>
          </p:cNvPr>
          <p:cNvSpPr/>
          <p:nvPr/>
        </p:nvSpPr>
        <p:spPr>
          <a:xfrm>
            <a:off x="364739" y="5104263"/>
            <a:ext cx="9114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Any errors or omissions in providing attribution are merely an accident and to not imply any ownership.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9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1488438" y="94689"/>
            <a:ext cx="5080002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9316"/>
            <a:ext cx="883920" cy="8839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743541-9359-C145-876F-5BA46B897F68}"/>
              </a:ext>
            </a:extLst>
          </p:cNvPr>
          <p:cNvSpPr txBox="1">
            <a:spLocks/>
          </p:cNvSpPr>
          <p:nvPr/>
        </p:nvSpPr>
        <p:spPr>
          <a:xfrm>
            <a:off x="1117599" y="695850"/>
            <a:ext cx="5882641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“Visualizing  what’s inside of Kubernetes”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8AE1A-E3A0-7545-B351-752656233932}"/>
              </a:ext>
            </a:extLst>
          </p:cNvPr>
          <p:cNvGrpSpPr/>
          <p:nvPr/>
        </p:nvGrpSpPr>
        <p:grpSpPr>
          <a:xfrm>
            <a:off x="2090567" y="1258048"/>
            <a:ext cx="8012118" cy="3913392"/>
            <a:chOff x="1636666" y="641741"/>
            <a:chExt cx="8923149" cy="43583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8277B7-5026-904B-BAE3-E22267295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666" y="641741"/>
              <a:ext cx="8923149" cy="4358371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B86DD4-4E06-C24A-804A-7FA94E98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1182" y="1078346"/>
              <a:ext cx="2794000" cy="147053"/>
            </a:xfrm>
            <a:prstGeom prst="rect">
              <a:avLst/>
            </a:prstGeom>
          </p:spPr>
        </p:pic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02EA468D-D3C8-1D47-B133-9368B5A47683}"/>
              </a:ext>
            </a:extLst>
          </p:cNvPr>
          <p:cNvSpPr txBox="1">
            <a:spLocks/>
          </p:cNvSpPr>
          <p:nvPr/>
        </p:nvSpPr>
        <p:spPr>
          <a:xfrm>
            <a:off x="3204592" y="5021296"/>
            <a:ext cx="5583807" cy="1084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Interactive schematic of </a:t>
            </a:r>
          </a:p>
          <a:p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deployed workload</a:t>
            </a:r>
          </a:p>
        </p:txBody>
      </p:sp>
    </p:spTree>
    <p:extLst>
      <p:ext uri="{BB962C8B-B14F-4D97-AF65-F5344CB8AC3E}">
        <p14:creationId xmlns:p14="http://schemas.microsoft.com/office/powerpoint/2010/main" val="415153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4290639" y="3029356"/>
            <a:ext cx="634375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0DDC25-726A-D346-B626-7DF96B799B0D}"/>
              </a:ext>
            </a:extLst>
          </p:cNvPr>
          <p:cNvSpPr txBox="1">
            <a:spLocks/>
          </p:cNvSpPr>
          <p:nvPr/>
        </p:nvSpPr>
        <p:spPr>
          <a:xfrm>
            <a:off x="1847933" y="1304306"/>
            <a:ext cx="2703747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25" y="3075076"/>
            <a:ext cx="1386962" cy="13869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01FDC5-99BC-D248-9C64-970FF5FF3412}"/>
              </a:ext>
            </a:extLst>
          </p:cNvPr>
          <p:cNvSpPr txBox="1">
            <a:spLocks/>
          </p:cNvSpPr>
          <p:nvPr/>
        </p:nvSpPr>
        <p:spPr>
          <a:xfrm>
            <a:off x="4175759" y="4006335"/>
            <a:ext cx="5882641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“Visualizing  what’s inside of Kubernetes”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4C2902-E10E-1541-ADDB-D1C7B560672A}"/>
              </a:ext>
            </a:extLst>
          </p:cNvPr>
          <p:cNvSpPr txBox="1">
            <a:spLocks/>
          </p:cNvSpPr>
          <p:nvPr/>
        </p:nvSpPr>
        <p:spPr>
          <a:xfrm>
            <a:off x="1989400" y="5235281"/>
            <a:ext cx="8390998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Custom cross references, x-refs</a:t>
            </a:r>
          </a:p>
        </p:txBody>
      </p:sp>
    </p:spTree>
    <p:extLst>
      <p:ext uri="{BB962C8B-B14F-4D97-AF65-F5344CB8AC3E}">
        <p14:creationId xmlns:p14="http://schemas.microsoft.com/office/powerpoint/2010/main" val="23748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7AA318-F0A7-0C48-9D46-FE7C36B95284}"/>
              </a:ext>
            </a:extLst>
          </p:cNvPr>
          <p:cNvSpPr txBox="1">
            <a:spLocks/>
          </p:cNvSpPr>
          <p:nvPr/>
        </p:nvSpPr>
        <p:spPr>
          <a:xfrm>
            <a:off x="4290639" y="3029356"/>
            <a:ext cx="634375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26EB5C-9A89-674B-8A43-5C2C555A0A34}"/>
              </a:ext>
            </a:extLst>
          </p:cNvPr>
          <p:cNvSpPr txBox="1">
            <a:spLocks/>
          </p:cNvSpPr>
          <p:nvPr/>
        </p:nvSpPr>
        <p:spPr>
          <a:xfrm>
            <a:off x="1847933" y="1304306"/>
            <a:ext cx="2703747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AFC9A7B-EFA6-B741-8472-4AEC92A4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25" y="3075076"/>
            <a:ext cx="1386962" cy="13869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2921F76-DD2E-AB40-B087-CF36182647D4}"/>
              </a:ext>
            </a:extLst>
          </p:cNvPr>
          <p:cNvSpPr txBox="1">
            <a:spLocks/>
          </p:cNvSpPr>
          <p:nvPr/>
        </p:nvSpPr>
        <p:spPr>
          <a:xfrm>
            <a:off x="4175759" y="4006335"/>
            <a:ext cx="5882641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“Visualizing  what’s inside of Kubernetes”</a:t>
            </a:r>
          </a:p>
        </p:txBody>
      </p:sp>
    </p:spTree>
    <p:extLst>
      <p:ext uri="{BB962C8B-B14F-4D97-AF65-F5344CB8AC3E}">
        <p14:creationId xmlns:p14="http://schemas.microsoft.com/office/powerpoint/2010/main" val="104379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1A60D-E20A-114A-8FC6-8368366C4208}"/>
              </a:ext>
            </a:extLst>
          </p:cNvPr>
          <p:cNvSpPr txBox="1">
            <a:spLocks/>
          </p:cNvSpPr>
          <p:nvPr/>
        </p:nvSpPr>
        <p:spPr>
          <a:xfrm>
            <a:off x="4622799" y="3450144"/>
            <a:ext cx="634375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0DDC25-726A-D346-B626-7DF96B799B0D}"/>
              </a:ext>
            </a:extLst>
          </p:cNvPr>
          <p:cNvSpPr txBox="1">
            <a:spLocks/>
          </p:cNvSpPr>
          <p:nvPr/>
        </p:nvSpPr>
        <p:spPr>
          <a:xfrm>
            <a:off x="1847933" y="1304306"/>
            <a:ext cx="3674564" cy="13626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BD40358-9B85-AC41-B7D6-815F2B42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3075076"/>
            <a:ext cx="1386962" cy="13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F5F6D8D-5C0B-9A43-A426-31BE22332273}"/>
              </a:ext>
            </a:extLst>
          </p:cNvPr>
          <p:cNvSpPr/>
          <p:nvPr/>
        </p:nvSpPr>
        <p:spPr>
          <a:xfrm>
            <a:off x="8313924" y="871574"/>
            <a:ext cx="3299968" cy="5243331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B6093C-3835-4743-A773-19B29D4F74A4}"/>
              </a:ext>
            </a:extLst>
          </p:cNvPr>
          <p:cNvSpPr/>
          <p:nvPr/>
        </p:nvSpPr>
        <p:spPr>
          <a:xfrm>
            <a:off x="623477" y="860102"/>
            <a:ext cx="7344866" cy="5254803"/>
          </a:xfrm>
          <a:prstGeom prst="roundRect">
            <a:avLst>
              <a:gd name="adj" fmla="val 40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A9E95B-1FCB-9D42-BE20-FB8699AA6E78}"/>
              </a:ext>
            </a:extLst>
          </p:cNvPr>
          <p:cNvCxnSpPr>
            <a:cxnSpLocks/>
          </p:cNvCxnSpPr>
          <p:nvPr/>
        </p:nvCxnSpPr>
        <p:spPr>
          <a:xfrm>
            <a:off x="4540555" y="2140945"/>
            <a:ext cx="0" cy="37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BE4D8D-3B2C-E14E-864E-4DBD270CF2E4}"/>
              </a:ext>
            </a:extLst>
          </p:cNvPr>
          <p:cNvCxnSpPr>
            <a:cxnSpLocks/>
          </p:cNvCxnSpPr>
          <p:nvPr/>
        </p:nvCxnSpPr>
        <p:spPr>
          <a:xfrm>
            <a:off x="7713469" y="284680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73250-4117-7D4B-A1A9-CA0A2F2F5CBF}"/>
              </a:ext>
            </a:extLst>
          </p:cNvPr>
          <p:cNvGrpSpPr/>
          <p:nvPr/>
        </p:nvGrpSpPr>
        <p:grpSpPr>
          <a:xfrm>
            <a:off x="1107544" y="2295698"/>
            <a:ext cx="3061770" cy="3717691"/>
            <a:chOff x="1198282" y="1156863"/>
            <a:chExt cx="3061770" cy="3717691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ECB03F-499F-3346-96C0-A46951A2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461" y="1156863"/>
              <a:ext cx="2223825" cy="1458126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BDC550-DE02-E948-AB39-8CE44463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82" y="2286565"/>
              <a:ext cx="2256652" cy="1418853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pic>
          <p:nvPicPr>
            <p:cNvPr id="8" name="Picture 7" descr="Bubble chart&#10;&#10;Description automatically generated">
              <a:extLst>
                <a:ext uri="{FF2B5EF4-FFF2-40B4-BE49-F238E27FC236}">
                  <a16:creationId xmlns:a16="http://schemas.microsoft.com/office/drawing/2014/main" id="{F7434E3A-676D-034A-99DA-CC4E35B4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769" y="3464707"/>
              <a:ext cx="1989283" cy="1409847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F204D7-F6A0-9D46-839F-8B060BE7BE7C}"/>
              </a:ext>
            </a:extLst>
          </p:cNvPr>
          <p:cNvGrpSpPr/>
          <p:nvPr/>
        </p:nvGrpSpPr>
        <p:grpSpPr>
          <a:xfrm>
            <a:off x="1391342" y="1279900"/>
            <a:ext cx="2508206" cy="853845"/>
            <a:chOff x="1348701" y="5207608"/>
            <a:chExt cx="2508206" cy="853845"/>
          </a:xfrm>
        </p:grpSpPr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EBB4FF71-2575-6D4A-A622-6B4081DF5DB3}"/>
                </a:ext>
              </a:extLst>
            </p:cNvPr>
            <p:cNvSpPr txBox="1">
              <a:spLocks/>
            </p:cNvSpPr>
            <p:nvPr/>
          </p:nvSpPr>
          <p:spPr>
            <a:xfrm>
              <a:off x="1348701" y="5551385"/>
              <a:ext cx="2508206" cy="5100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Application UI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6DBB2-CF4A-7F47-9106-E8F8A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9302" y="5207608"/>
              <a:ext cx="489982" cy="55652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016501-610E-D24A-B771-2FB018E698B8}"/>
              </a:ext>
            </a:extLst>
          </p:cNvPr>
          <p:cNvGrpSpPr/>
          <p:nvPr/>
        </p:nvGrpSpPr>
        <p:grpSpPr>
          <a:xfrm>
            <a:off x="5726234" y="4361313"/>
            <a:ext cx="1169978" cy="747887"/>
            <a:chOff x="5374712" y="3759000"/>
            <a:chExt cx="1728715" cy="110504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10C073-6FD5-BE4F-817F-806AAAC7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4712" y="4247471"/>
              <a:ext cx="730407" cy="61657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8DB22BF-A3F1-4B41-8B41-15FA573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1089" y="3973651"/>
              <a:ext cx="730407" cy="6165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77E993-6BAB-4542-B3BD-6D294CC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3020" y="3759000"/>
              <a:ext cx="730407" cy="616578"/>
            </a:xfrm>
            <a:prstGeom prst="rect">
              <a:avLst/>
            </a:prstGeom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D84225E-3FE8-3849-B074-A1966C0B8E7E}"/>
              </a:ext>
            </a:extLst>
          </p:cNvPr>
          <p:cNvCxnSpPr>
            <a:cxnSpLocks/>
          </p:cNvCxnSpPr>
          <p:nvPr/>
        </p:nvCxnSpPr>
        <p:spPr>
          <a:xfrm flipV="1">
            <a:off x="6311223" y="3637759"/>
            <a:ext cx="0" cy="621791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B245C-1FCD-6C49-9C99-3C43C5C5371C}"/>
              </a:ext>
            </a:extLst>
          </p:cNvPr>
          <p:cNvGrpSpPr/>
          <p:nvPr/>
        </p:nvGrpSpPr>
        <p:grpSpPr>
          <a:xfrm>
            <a:off x="5042714" y="1245611"/>
            <a:ext cx="2508206" cy="911884"/>
            <a:chOff x="5083198" y="5149569"/>
            <a:chExt cx="2508206" cy="911884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9087E051-9770-5342-866E-BE4DEA12ECC7}"/>
                </a:ext>
              </a:extLst>
            </p:cNvPr>
            <p:cNvSpPr txBox="1">
              <a:spLocks/>
            </p:cNvSpPr>
            <p:nvPr/>
          </p:nvSpPr>
          <p:spPr>
            <a:xfrm>
              <a:off x="5083198" y="5407101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Laptop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1DE600-0F31-D84F-ABCC-64B804F8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5353" y="5149569"/>
              <a:ext cx="723897" cy="603248"/>
            </a:xfrm>
            <a:prstGeom prst="rect">
              <a:avLst/>
            </a:prstGeom>
          </p:spPr>
        </p:pic>
      </p:grpSp>
      <p:pic>
        <p:nvPicPr>
          <p:cNvPr id="1026" name="Picture 2" descr="Kubernetes v1.14: What you need to know - Red Hat Developer">
            <a:extLst>
              <a:ext uri="{FF2B5EF4-FFF2-40B4-BE49-F238E27FC236}">
                <a16:creationId xmlns:a16="http://schemas.microsoft.com/office/drawing/2014/main" id="{53F1665D-B1E0-BB48-BDE9-7B1821C9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6" y="2422585"/>
            <a:ext cx="1068977" cy="103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0EA92-4F88-BD46-8858-88B96B9467AD}"/>
              </a:ext>
            </a:extLst>
          </p:cNvPr>
          <p:cNvGrpSpPr/>
          <p:nvPr/>
        </p:nvGrpSpPr>
        <p:grpSpPr>
          <a:xfrm>
            <a:off x="8684236" y="653357"/>
            <a:ext cx="2508206" cy="1368527"/>
            <a:chOff x="8687895" y="4384290"/>
            <a:chExt cx="2508206" cy="1368527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C2D08B0E-1AAC-064D-A98A-2096F79FCD67}"/>
                </a:ext>
              </a:extLst>
            </p:cNvPr>
            <p:cNvSpPr txBox="1">
              <a:spLocks/>
            </p:cNvSpPr>
            <p:nvPr/>
          </p:nvSpPr>
          <p:spPr>
            <a:xfrm>
              <a:off x="8687895" y="4384290"/>
              <a:ext cx="2508206" cy="6543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326CE5"/>
                  </a:solidFill>
                  <a:latin typeface="Arial Rounded MT Bold" panose="020F0704030504030204" pitchFamily="34" charset="77"/>
                </a:rPr>
                <a:t>Kubernetes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21A85C-C4F6-E74B-B1A4-A2ECF423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5744" y="5207608"/>
              <a:ext cx="852508" cy="54520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C0B7-66C9-B44C-B025-B1EC4AEA5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4218" y="3684665"/>
            <a:ext cx="2975561" cy="15445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CA46-E672-454F-A930-7E79A93432F3}"/>
              </a:ext>
            </a:extLst>
          </p:cNvPr>
          <p:cNvCxnSpPr>
            <a:cxnSpLocks/>
          </p:cNvCxnSpPr>
          <p:nvPr/>
        </p:nvCxnSpPr>
        <p:spPr>
          <a:xfrm>
            <a:off x="4112891" y="2846808"/>
            <a:ext cx="855327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9716C32-ECE6-9645-B2C4-8EA755391D26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745E5113-DCDF-BB4C-BA1E-23FB14B9DA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AE6D2A0-77DF-4F42-87EF-90C3E16DD7B0}"/>
              </a:ext>
            </a:extLst>
          </p:cNvPr>
          <p:cNvSpPr txBox="1">
            <a:spLocks/>
          </p:cNvSpPr>
          <p:nvPr/>
        </p:nvSpPr>
        <p:spPr>
          <a:xfrm>
            <a:off x="2639106" y="643437"/>
            <a:ext cx="4050509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Visual parsed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973E-55C1-BA4B-A172-0CF2A2580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2714" y="2315444"/>
            <a:ext cx="2587630" cy="9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623477" y="626031"/>
            <a:ext cx="11435938" cy="48603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designed to capture a point-in-time snapshot of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provides the ability to view the captured snapshot in a disconnected fashion. Once the snapshot is created the user no longer needs to be connected to the cluster.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will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modify a cluster. It is designed as read-only.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is </a:t>
            </a:r>
            <a:r>
              <a:rPr lang="en-US" sz="2800" b="1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not 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a real time monitoring tool.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Overview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3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795768" y="1198880"/>
            <a:ext cx="10400552" cy="453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an icon, click it.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General usage, “click it”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65F3BE-400E-7C40-9DC6-5DC9D0BD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0" y="1659063"/>
            <a:ext cx="5514340" cy="540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8F3579-3F35-D349-8B31-CADDE9E8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30" y="3011772"/>
            <a:ext cx="7995920" cy="4361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D79858-3E36-9948-B9EA-8653C4531964}"/>
              </a:ext>
            </a:extLst>
          </p:cNvPr>
          <p:cNvSpPr txBox="1">
            <a:spLocks/>
          </p:cNvSpPr>
          <p:nvPr/>
        </p:nvSpPr>
        <p:spPr>
          <a:xfrm>
            <a:off x="795768" y="2475177"/>
            <a:ext cx="10400552" cy="540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text with colored background, click it.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81AE16-3246-4444-819F-FBA31887B8D9}"/>
              </a:ext>
            </a:extLst>
          </p:cNvPr>
          <p:cNvSpPr txBox="1">
            <a:spLocks/>
          </p:cNvSpPr>
          <p:nvPr/>
        </p:nvSpPr>
        <p:spPr>
          <a:xfrm>
            <a:off x="795768" y="3794086"/>
            <a:ext cx="10400552" cy="540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a blue dot or red dot in a graphic, click it.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D537E8-C581-744A-8D6A-C05A403EB232}"/>
              </a:ext>
            </a:extLst>
          </p:cNvPr>
          <p:cNvSpPr txBox="1">
            <a:spLocks/>
          </p:cNvSpPr>
          <p:nvPr/>
        </p:nvSpPr>
        <p:spPr>
          <a:xfrm>
            <a:off x="794531" y="5220661"/>
            <a:ext cx="10400552" cy="6198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If you see resource name in a table, click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D485E-D32C-3E4A-ACC7-E1E7BDF7F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040" y="4315084"/>
            <a:ext cx="7989570" cy="88385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65AA1-C835-894B-8B49-13A7B9FB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930" y="5840530"/>
            <a:ext cx="8267700" cy="38392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460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AE5FC1-FB0F-D346-8834-D594630C5B52}"/>
              </a:ext>
            </a:extLst>
          </p:cNvPr>
          <p:cNvGrpSpPr/>
          <p:nvPr/>
        </p:nvGrpSpPr>
        <p:grpSpPr>
          <a:xfrm>
            <a:off x="1684166" y="1176131"/>
            <a:ext cx="8923149" cy="4358371"/>
            <a:chOff x="1636666" y="641741"/>
            <a:chExt cx="8923149" cy="435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FA87E5-6227-8747-B467-A39920F79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666" y="641741"/>
              <a:ext cx="8923149" cy="4358371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A346F-996F-EE49-9331-13AF495D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1182" y="1078346"/>
              <a:ext cx="2794000" cy="147053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6AFD5F3-266B-2A4D-858A-3C1B16129E78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Interactive schematic of deployed workload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31078A4-109F-AE47-8C55-6DE8CF44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73F1A-DF00-D248-A1AF-0DE077C3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91" y="1169720"/>
            <a:ext cx="8817295" cy="429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41A9F-EB39-0B4C-9899-2AA5875A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53" y="1169720"/>
            <a:ext cx="8862177" cy="429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9606-59A6-544A-933F-8885DA79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76" y="1157847"/>
            <a:ext cx="8858986" cy="4429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1C5F-DA92-9D44-8A71-DD42607EA456}"/>
              </a:ext>
            </a:extLst>
          </p:cNvPr>
          <p:cNvSpPr/>
          <p:nvPr/>
        </p:nvSpPr>
        <p:spPr>
          <a:xfrm>
            <a:off x="1673323" y="1157847"/>
            <a:ext cx="8908684" cy="4429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FAB1-80C5-9047-8B18-B09DD6A3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007" y="3181586"/>
            <a:ext cx="3634249" cy="222143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46EEF-6CE7-5845-B94B-6DCE13B648A9}"/>
              </a:ext>
            </a:extLst>
          </p:cNvPr>
          <p:cNvSpPr txBox="1"/>
          <p:nvPr/>
        </p:nvSpPr>
        <p:spPr>
          <a:xfrm>
            <a:off x="3655107" y="3626254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resource yaml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EF1F6-3FAD-4542-B8EE-CB1144DEA91F}"/>
              </a:ext>
            </a:extLst>
          </p:cNvPr>
          <p:cNvSpPr txBox="1"/>
          <p:nvPr/>
        </p:nvSpPr>
        <p:spPr>
          <a:xfrm>
            <a:off x="6018166" y="1233181"/>
            <a:ext cx="4439501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OwnerReference chains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88080B-480F-4447-BF2C-0AEECD1D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801" y="3394959"/>
            <a:ext cx="4036771" cy="201838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A16498-7FD6-2D4F-A001-0FD532B773BD}"/>
              </a:ext>
            </a:extLst>
          </p:cNvPr>
          <p:cNvSpPr txBox="1"/>
          <p:nvPr/>
        </p:nvSpPr>
        <p:spPr>
          <a:xfrm>
            <a:off x="7452117" y="3394959"/>
            <a:ext cx="3204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Color coded views of RBAC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D71E74-2B3D-EF45-9A85-3FA4951A5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117" y="1552395"/>
            <a:ext cx="4405529" cy="160463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671299-3B9A-0142-967A-69B5F325A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096" y="1241818"/>
            <a:ext cx="2938698" cy="1821993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1F7455-F56D-094B-ABB8-A21EEE6B364C}"/>
              </a:ext>
            </a:extLst>
          </p:cNvPr>
          <p:cNvSpPr txBox="1"/>
          <p:nvPr/>
        </p:nvSpPr>
        <p:spPr>
          <a:xfrm>
            <a:off x="3094094" y="1417847"/>
            <a:ext cx="21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description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1190F8D-7087-DE46-87B9-AD55D7E4D317}"/>
              </a:ext>
            </a:extLst>
          </p:cNvPr>
          <p:cNvSpPr txBox="1">
            <a:spLocks/>
          </p:cNvSpPr>
          <p:nvPr/>
        </p:nvSpPr>
        <p:spPr>
          <a:xfrm>
            <a:off x="794530" y="7021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RBAC info, view yaml, ownerRefs, descriptions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930874-0294-B64B-9CC2-D7596A8B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593BF-969E-974B-A615-F9F788AE0189}"/>
              </a:ext>
            </a:extLst>
          </p:cNvPr>
          <p:cNvGrpSpPr/>
          <p:nvPr/>
        </p:nvGrpSpPr>
        <p:grpSpPr>
          <a:xfrm>
            <a:off x="1673323" y="1166028"/>
            <a:ext cx="8908684" cy="4429493"/>
            <a:chOff x="1663163" y="605645"/>
            <a:chExt cx="8908684" cy="44294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73F1A-DF00-D248-A1AF-0DE077C3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31" y="617518"/>
              <a:ext cx="8817295" cy="42998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41A9F-EB39-0B4C-9899-2AA5875A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993" y="617518"/>
              <a:ext cx="8862177" cy="4299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489606-59A6-544A-933F-8885DA79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4316" y="605645"/>
              <a:ext cx="8858986" cy="44294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1C5F-DA92-9D44-8A71-DD42607EA456}"/>
                </a:ext>
              </a:extLst>
            </p:cNvPr>
            <p:cNvSpPr/>
            <p:nvPr/>
          </p:nvSpPr>
          <p:spPr>
            <a:xfrm>
              <a:off x="1663163" y="605645"/>
              <a:ext cx="8908684" cy="4429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46A4AD-7B49-D541-9728-DA556D1E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0590" y="759989"/>
              <a:ext cx="4869367" cy="2060402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AECA4C-645C-764A-AF48-80D5DF65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5328" y="2386123"/>
              <a:ext cx="4193209" cy="249169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623A94-D5DA-B340-B0D8-B062408F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6506872" y="1140052"/>
              <a:ext cx="3928426" cy="2594983"/>
            </a:xfrm>
            <a:prstGeom prst="rect">
              <a:avLst/>
            </a:prstGeom>
            <a:ln w="25400">
              <a:solidFill>
                <a:srgbClr val="326CE5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46EEF-6CE7-5845-B94B-6DCE13B648A9}"/>
                </a:ext>
              </a:extLst>
            </p:cNvPr>
            <p:cNvSpPr txBox="1"/>
            <p:nvPr/>
          </p:nvSpPr>
          <p:spPr>
            <a:xfrm>
              <a:off x="2005328" y="955386"/>
              <a:ext cx="1986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Hierarchy diagrams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16498-7FD6-2D4F-A001-0FD532B773BD}"/>
                </a:ext>
              </a:extLst>
            </p:cNvPr>
            <p:cNvSpPr txBox="1"/>
            <p:nvPr/>
          </p:nvSpPr>
          <p:spPr>
            <a:xfrm>
              <a:off x="4616975" y="3365703"/>
              <a:ext cx="1166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Drill-down</a:t>
              </a:r>
            </a:p>
            <a:p>
              <a:r>
                <a:rPr lang="en-US" dirty="0"/>
                <a:t>Bar charts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F1F6-3FAD-4542-B8EE-CB1144DEA91F}"/>
                </a:ext>
              </a:extLst>
            </p:cNvPr>
            <p:cNvSpPr txBox="1"/>
            <p:nvPr/>
          </p:nvSpPr>
          <p:spPr>
            <a:xfrm>
              <a:off x="8365229" y="1115988"/>
              <a:ext cx="2153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CirclePack Diagrams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1AB833-B05F-7C49-9B92-04766A7B9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43692" y="3140544"/>
              <a:ext cx="1740682" cy="17326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F99F93-D618-5547-A4ED-32738BE23BB9}"/>
                </a:ext>
              </a:extLst>
            </p:cNvPr>
            <p:cNvSpPr/>
            <p:nvPr/>
          </p:nvSpPr>
          <p:spPr>
            <a:xfrm>
              <a:off x="8443692" y="3140544"/>
              <a:ext cx="1742980" cy="1742980"/>
            </a:xfrm>
            <a:prstGeom prst="ellipse">
              <a:avLst/>
            </a:prstGeom>
            <a:noFill/>
            <a:ln w="25400">
              <a:solidFill>
                <a:srgbClr val="326C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0656B1A-74F9-0348-8CC1-CFBD0E339B4E}"/>
              </a:ext>
            </a:extLst>
          </p:cNvPr>
          <p:cNvSpPr txBox="1">
            <a:spLocks/>
          </p:cNvSpPr>
          <p:nvPr/>
        </p:nvSpPr>
        <p:spPr>
          <a:xfrm>
            <a:off x="794530" y="80370"/>
            <a:ext cx="10415775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Multiple graphics of K8 resources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6F9DF68-7147-C54C-979A-B1E08B299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9B009-A37B-6B44-A26B-A16EB9A5D7B5}"/>
              </a:ext>
            </a:extLst>
          </p:cNvPr>
          <p:cNvSpPr txBox="1">
            <a:spLocks/>
          </p:cNvSpPr>
          <p:nvPr/>
        </p:nvSpPr>
        <p:spPr>
          <a:xfrm>
            <a:off x="337138" y="971195"/>
            <a:ext cx="11517723" cy="4733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software is open source and free.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requires node.js along with package manager npm or yarn.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VpK software is available from </a:t>
            </a:r>
            <a:r>
              <a:rPr lang="en-US" sz="2800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https://github.com/k8debug/vpk.git</a:t>
            </a: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 Clone the repo or download the zip.  If using zip file, unzip file into a directory.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Change to the directory where the software is cloned or copied and install the required node packages by running: </a:t>
            </a:r>
            <a:r>
              <a:rPr lang="en-US" sz="2800" dirty="0">
                <a:latin typeface="+mn-lt"/>
              </a:rPr>
              <a:t>npm install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26CE5"/>
              </a:solidFill>
              <a:latin typeface="Arial Rounded MT Bold" panose="020F0704030504030204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Start the software by running command: </a:t>
            </a:r>
            <a:r>
              <a:rPr lang="en-US" sz="2800" dirty="0">
                <a:latin typeface="+mn-lt"/>
              </a:rPr>
              <a:t>npm start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250D19-66B4-2B49-A6BB-D7E89A9426AC}"/>
              </a:ext>
            </a:extLst>
          </p:cNvPr>
          <p:cNvSpPr txBox="1">
            <a:spLocks/>
          </p:cNvSpPr>
          <p:nvPr/>
        </p:nvSpPr>
        <p:spPr>
          <a:xfrm>
            <a:off x="794531" y="80370"/>
            <a:ext cx="7492046" cy="636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326CE5"/>
                </a:solidFill>
                <a:latin typeface="Arial Rounded MT Bold" panose="020F0704030504030204" pitchFamily="34" charset="77"/>
              </a:rPr>
              <a:t>Getting started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BBA8E9D-74D0-BB45-A76C-35E0FC2F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5" y="257129"/>
            <a:ext cx="368902" cy="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87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5307</TotalTime>
  <Words>403</Words>
  <Application>Microsoft Macintosh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parsed Kubernetes (VpK) architecture</dc:title>
  <dc:creator>Dave Weilert</dc:creator>
  <cp:lastModifiedBy>Dave Weilert</cp:lastModifiedBy>
  <cp:revision>53</cp:revision>
  <dcterms:created xsi:type="dcterms:W3CDTF">2018-07-07T20:39:41Z</dcterms:created>
  <dcterms:modified xsi:type="dcterms:W3CDTF">2020-12-30T03:17:45Z</dcterms:modified>
</cp:coreProperties>
</file>